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56" r:id="rId2"/>
    <p:sldId id="258" r:id="rId3"/>
    <p:sldId id="261" r:id="rId4"/>
    <p:sldId id="264" r:id="rId5"/>
    <p:sldId id="265" r:id="rId6"/>
    <p:sldId id="259" r:id="rId7"/>
    <p:sldId id="271" r:id="rId8"/>
    <p:sldId id="262" r:id="rId9"/>
    <p:sldId id="267" r:id="rId10"/>
    <p:sldId id="268" r:id="rId11"/>
    <p:sldId id="269" r:id="rId12"/>
    <p:sldId id="270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843A69-153E-4957-B6FE-22FCB6C9ADC9}" v="590" dt="2021-12-08T07:14:50.721"/>
    <p1510:client id="{447E9872-4C56-43BF-9063-3151E8BB648E}" v="4" dt="2021-12-06T03:12:24.037"/>
    <p1510:client id="{652DE29B-FE0F-4908-AC47-77877BB90EC5}" v="37" dt="2021-12-05T03:44:45.903"/>
    <p1510:client id="{71758AA5-7587-454E-99E0-EE0CF877B1AD}" v="1099" dt="2021-12-08T07:17:56.915"/>
    <p1510:client id="{799A6E7C-A23A-494A-AC78-7E4846ADB6B7}" v="18" dt="2021-12-06T03:12:56.005"/>
    <p1510:client id="{8FAC503A-2D0A-4BAC-B3BE-242FBD3667FC}" v="28" dt="2021-12-05T03:25:12.913"/>
    <p1510:client id="{D4F4E169-F107-455F-ABA1-7C5A2BEB0C57}" v="17" dt="2021-12-05T03:30:23.374"/>
    <p1510:client id="{FC3C7214-9876-44A2-8FBA-3F281EFBAF5F}" v="296" dt="2021-12-08T01:24:11.2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12/10/2021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64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3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9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61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01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03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1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0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95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08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2" r:id="rId6"/>
    <p:sldLayoutId id="2147483698" r:id="rId7"/>
    <p:sldLayoutId id="2147483699" r:id="rId8"/>
    <p:sldLayoutId id="2147483700" r:id="rId9"/>
    <p:sldLayoutId id="2147483701" r:id="rId10"/>
    <p:sldLayoutId id="214748370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3" descr="Hexagonal background with blue neon lights">
            <a:extLst>
              <a:ext uri="{FF2B5EF4-FFF2-40B4-BE49-F238E27FC236}">
                <a16:creationId xmlns:a16="http://schemas.microsoft.com/office/drawing/2014/main" id="{DFEE888A-3F2B-4712-B5A3-9D9D65FC4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516" y="1247140"/>
            <a:ext cx="4650160" cy="345084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ABRISK and Feature Matching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515" y="4818126"/>
            <a:ext cx="4959807" cy="126898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Derek Slater &amp; Shakeel Khan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4CD5B8-7C05-4306-BAD9-9B08EFD97D69}"/>
              </a:ext>
            </a:extLst>
          </p:cNvPr>
          <p:cNvSpPr txBox="1"/>
          <p:nvPr/>
        </p:nvSpPr>
        <p:spPr>
          <a:xfrm>
            <a:off x="1321496" y="235907"/>
            <a:ext cx="5906020" cy="380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ABRISK + FLANN-Based Matcher + Parallelization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83C34-03C2-4BE7-88D2-CEB4D830FCEC}"/>
              </a:ext>
            </a:extLst>
          </p:cNvPr>
          <p:cNvSpPr txBox="1"/>
          <p:nvPr/>
        </p:nvSpPr>
        <p:spPr>
          <a:xfrm>
            <a:off x="1321496" y="3565741"/>
            <a:ext cx="5906020" cy="380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BRISK + FLANN-Based Matcher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49E8FA-AE8A-4209-AF55-8A0EBD54F3BC}"/>
              </a:ext>
            </a:extLst>
          </p:cNvPr>
          <p:cNvSpPr txBox="1"/>
          <p:nvPr/>
        </p:nvSpPr>
        <p:spPr>
          <a:xfrm>
            <a:off x="6892316" y="608426"/>
            <a:ext cx="3129418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/>
              <a:t>522</a:t>
            </a:r>
            <a:r>
              <a:rPr lang="en-US"/>
              <a:t> </a:t>
            </a:r>
            <a:r>
              <a:rPr lang="en-US" sz="2000" b="1"/>
              <a:t>Matches</a:t>
            </a:r>
          </a:p>
          <a:p>
            <a:r>
              <a:rPr lang="en-US"/>
              <a:t>Left </a:t>
            </a:r>
            <a:r>
              <a:rPr lang="en-US" err="1"/>
              <a:t>Keypoints</a:t>
            </a:r>
            <a:r>
              <a:rPr lang="en-US"/>
              <a:t>: </a:t>
            </a:r>
            <a:r>
              <a:rPr lang="en-US" b="1"/>
              <a:t>1490 </a:t>
            </a:r>
            <a:r>
              <a:rPr lang="en-US" b="1" err="1"/>
              <a:t>ms</a:t>
            </a:r>
            <a:endParaRPr lang="en-US" b="1"/>
          </a:p>
          <a:p>
            <a:r>
              <a:rPr lang="en-US"/>
              <a:t>Right </a:t>
            </a:r>
            <a:r>
              <a:rPr lang="en-US" err="1"/>
              <a:t>Keypoints</a:t>
            </a:r>
            <a:r>
              <a:rPr lang="en-US"/>
              <a:t>: </a:t>
            </a:r>
            <a:r>
              <a:rPr lang="en-US" b="1"/>
              <a:t>958 </a:t>
            </a:r>
            <a:r>
              <a:rPr lang="en-US" b="1" err="1"/>
              <a:t>ms</a:t>
            </a:r>
            <a:endParaRPr lang="en-US" b="1"/>
          </a:p>
          <a:p>
            <a:r>
              <a:rPr lang="en-US"/>
              <a:t>Matching Time: </a:t>
            </a:r>
            <a:r>
              <a:rPr lang="en-US" b="1"/>
              <a:t>10689 </a:t>
            </a:r>
            <a:r>
              <a:rPr lang="en-US" b="1" err="1"/>
              <a:t>ms</a:t>
            </a:r>
            <a:endParaRPr 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275B5-936D-46A0-84AC-D14F6917CB02}"/>
              </a:ext>
            </a:extLst>
          </p:cNvPr>
          <p:cNvSpPr txBox="1"/>
          <p:nvPr/>
        </p:nvSpPr>
        <p:spPr>
          <a:xfrm>
            <a:off x="6704425" y="3938261"/>
            <a:ext cx="3129418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/>
              <a:t>2</a:t>
            </a:r>
            <a:r>
              <a:rPr lang="en-US"/>
              <a:t> </a:t>
            </a:r>
            <a:r>
              <a:rPr lang="en-US" sz="2000" b="1"/>
              <a:t>Matches</a:t>
            </a:r>
          </a:p>
          <a:p>
            <a:r>
              <a:rPr lang="en-US"/>
              <a:t>Left </a:t>
            </a:r>
            <a:r>
              <a:rPr lang="en-US" err="1"/>
              <a:t>Keypoints</a:t>
            </a:r>
            <a:r>
              <a:rPr lang="en-US"/>
              <a:t>: </a:t>
            </a:r>
            <a:r>
              <a:rPr lang="en-US" b="1"/>
              <a:t>153 </a:t>
            </a:r>
            <a:r>
              <a:rPr lang="en-US" b="1" err="1"/>
              <a:t>ms</a:t>
            </a:r>
            <a:endParaRPr lang="en-US" b="1"/>
          </a:p>
          <a:p>
            <a:r>
              <a:rPr lang="en-US"/>
              <a:t>Right </a:t>
            </a:r>
            <a:r>
              <a:rPr lang="en-US" err="1"/>
              <a:t>Keypoints</a:t>
            </a:r>
            <a:r>
              <a:rPr lang="en-US"/>
              <a:t>: </a:t>
            </a:r>
            <a:r>
              <a:rPr lang="en-US" b="1"/>
              <a:t>111 </a:t>
            </a:r>
            <a:r>
              <a:rPr lang="en-US" b="1" err="1"/>
              <a:t>ms</a:t>
            </a:r>
            <a:endParaRPr lang="en-US" b="1"/>
          </a:p>
          <a:p>
            <a:r>
              <a:rPr lang="en-US"/>
              <a:t>Matching Time: </a:t>
            </a:r>
            <a:r>
              <a:rPr lang="en-US" b="1"/>
              <a:t>448 </a:t>
            </a:r>
            <a:r>
              <a:rPr lang="en-US" b="1" err="1"/>
              <a:t>ms</a:t>
            </a:r>
            <a:endParaRPr lang="en-US" b="1"/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49F1CB2-6311-4CA3-8005-117A0C5E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96" y="610859"/>
            <a:ext cx="5582432" cy="2828363"/>
          </a:xfrm>
          <a:prstGeom prst="rect">
            <a:avLst/>
          </a:prstGeom>
        </p:spPr>
      </p:pic>
      <p:pic>
        <p:nvPicPr>
          <p:cNvPr id="3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F54595CD-A0CA-4ACD-B5F0-5C06BECF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496" y="3940694"/>
            <a:ext cx="5394542" cy="274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75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4CD5B8-7C05-4306-BAD9-9B08EFD97D69}"/>
              </a:ext>
            </a:extLst>
          </p:cNvPr>
          <p:cNvSpPr txBox="1"/>
          <p:nvPr/>
        </p:nvSpPr>
        <p:spPr>
          <a:xfrm>
            <a:off x="1321496" y="235907"/>
            <a:ext cx="5906020" cy="380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ABRISK + FLANN-Based Matcher + Parallelization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83C34-03C2-4BE7-88D2-CEB4D830FCEC}"/>
              </a:ext>
            </a:extLst>
          </p:cNvPr>
          <p:cNvSpPr txBox="1"/>
          <p:nvPr/>
        </p:nvSpPr>
        <p:spPr>
          <a:xfrm>
            <a:off x="1321496" y="3565741"/>
            <a:ext cx="5906020" cy="380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BRISK + FLANN-Based Matcher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49E8FA-AE8A-4209-AF55-8A0EBD54F3BC}"/>
              </a:ext>
            </a:extLst>
          </p:cNvPr>
          <p:cNvSpPr txBox="1"/>
          <p:nvPr/>
        </p:nvSpPr>
        <p:spPr>
          <a:xfrm>
            <a:off x="8531138" y="608426"/>
            <a:ext cx="3129418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/>
              <a:t>57</a:t>
            </a:r>
            <a:r>
              <a:rPr lang="en-US"/>
              <a:t> </a:t>
            </a:r>
            <a:r>
              <a:rPr lang="en-US" sz="2000" b="1"/>
              <a:t>Matches</a:t>
            </a:r>
          </a:p>
          <a:p>
            <a:r>
              <a:rPr lang="en-US"/>
              <a:t>Left </a:t>
            </a:r>
            <a:r>
              <a:rPr lang="en-US" err="1"/>
              <a:t>Keypoints</a:t>
            </a:r>
            <a:r>
              <a:rPr lang="en-US"/>
              <a:t>: </a:t>
            </a:r>
            <a:r>
              <a:rPr lang="en-US" b="1"/>
              <a:t>590 </a:t>
            </a:r>
            <a:r>
              <a:rPr lang="en-US" b="1" err="1"/>
              <a:t>ms</a:t>
            </a:r>
            <a:endParaRPr lang="en-US" b="1"/>
          </a:p>
          <a:p>
            <a:r>
              <a:rPr lang="en-US"/>
              <a:t>Right </a:t>
            </a:r>
            <a:r>
              <a:rPr lang="en-US" err="1"/>
              <a:t>Keypoints</a:t>
            </a:r>
            <a:r>
              <a:rPr lang="en-US"/>
              <a:t>: </a:t>
            </a:r>
            <a:r>
              <a:rPr lang="en-US" b="1"/>
              <a:t>646 </a:t>
            </a:r>
            <a:r>
              <a:rPr lang="en-US" b="1" err="1"/>
              <a:t>ms</a:t>
            </a:r>
            <a:endParaRPr lang="en-US" b="1"/>
          </a:p>
          <a:p>
            <a:r>
              <a:rPr lang="en-US"/>
              <a:t>Matching Time: </a:t>
            </a:r>
            <a:r>
              <a:rPr lang="en-US" b="1"/>
              <a:t>1118 </a:t>
            </a:r>
            <a:r>
              <a:rPr lang="en-US" b="1" err="1"/>
              <a:t>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275B5-936D-46A0-84AC-D14F6917CB02}"/>
              </a:ext>
            </a:extLst>
          </p:cNvPr>
          <p:cNvSpPr txBox="1"/>
          <p:nvPr/>
        </p:nvSpPr>
        <p:spPr>
          <a:xfrm>
            <a:off x="8531137" y="3938261"/>
            <a:ext cx="3129418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/>
              <a:t>13</a:t>
            </a:r>
            <a:r>
              <a:rPr lang="en-US"/>
              <a:t> </a:t>
            </a:r>
            <a:r>
              <a:rPr lang="en-US" sz="2000" b="1"/>
              <a:t>Matches</a:t>
            </a:r>
          </a:p>
          <a:p>
            <a:r>
              <a:rPr lang="en-US"/>
              <a:t>Left </a:t>
            </a:r>
            <a:r>
              <a:rPr lang="en-US" err="1"/>
              <a:t>Keypoints</a:t>
            </a:r>
            <a:r>
              <a:rPr lang="en-US"/>
              <a:t>: </a:t>
            </a:r>
            <a:r>
              <a:rPr lang="en-US" b="1"/>
              <a:t>51 </a:t>
            </a:r>
            <a:r>
              <a:rPr lang="en-US" b="1" err="1"/>
              <a:t>ms</a:t>
            </a:r>
            <a:endParaRPr lang="en-US" b="1"/>
          </a:p>
          <a:p>
            <a:r>
              <a:rPr lang="en-US"/>
              <a:t>Right </a:t>
            </a:r>
            <a:r>
              <a:rPr lang="en-US" err="1"/>
              <a:t>Keypoints</a:t>
            </a:r>
            <a:r>
              <a:rPr lang="en-US"/>
              <a:t>: </a:t>
            </a:r>
            <a:r>
              <a:rPr lang="en-US" b="1"/>
              <a:t>60 </a:t>
            </a:r>
            <a:r>
              <a:rPr lang="en-US" b="1" err="1"/>
              <a:t>ms</a:t>
            </a:r>
            <a:endParaRPr lang="en-US" b="1"/>
          </a:p>
          <a:p>
            <a:r>
              <a:rPr lang="en-US"/>
              <a:t>Matching Time: </a:t>
            </a:r>
            <a:r>
              <a:rPr lang="en-US" b="1"/>
              <a:t>93 </a:t>
            </a:r>
            <a:r>
              <a:rPr lang="en-US" b="1" err="1"/>
              <a:t>ms</a:t>
            </a:r>
            <a:endParaRPr lang="en-US" b="1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F42AFE4-87D8-48FE-AA7F-C51466733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96" y="612135"/>
            <a:ext cx="7221254" cy="2690113"/>
          </a:xfrm>
          <a:prstGeom prst="rect">
            <a:avLst/>
          </a:prstGeom>
        </p:spPr>
      </p:pic>
      <p:pic>
        <p:nvPicPr>
          <p:cNvPr id="3" name="Picture 9" descr="A picture containing outdoor&#10;&#10;Description automatically generated">
            <a:extLst>
              <a:ext uri="{FF2B5EF4-FFF2-40B4-BE49-F238E27FC236}">
                <a16:creationId xmlns:a16="http://schemas.microsoft.com/office/drawing/2014/main" id="{6FED52FA-B8AD-4127-AF72-8D7E4039E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496" y="3941971"/>
            <a:ext cx="7221254" cy="269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05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4CD5B8-7C05-4306-BAD9-9B08EFD97D69}"/>
              </a:ext>
            </a:extLst>
          </p:cNvPr>
          <p:cNvSpPr txBox="1"/>
          <p:nvPr/>
        </p:nvSpPr>
        <p:spPr>
          <a:xfrm>
            <a:off x="1321496" y="235907"/>
            <a:ext cx="5906020" cy="380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ABRISK + FLANN-Based Matcher + Parallelization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83C34-03C2-4BE7-88D2-CEB4D830FCEC}"/>
              </a:ext>
            </a:extLst>
          </p:cNvPr>
          <p:cNvSpPr txBox="1"/>
          <p:nvPr/>
        </p:nvSpPr>
        <p:spPr>
          <a:xfrm>
            <a:off x="1321496" y="3565741"/>
            <a:ext cx="5906020" cy="380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BRISK + FLANN-Based Matcher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49E8FA-AE8A-4209-AF55-8A0EBD54F3BC}"/>
              </a:ext>
            </a:extLst>
          </p:cNvPr>
          <p:cNvSpPr txBox="1"/>
          <p:nvPr/>
        </p:nvSpPr>
        <p:spPr>
          <a:xfrm>
            <a:off x="8531138" y="608426"/>
            <a:ext cx="3129418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/>
              <a:t>191</a:t>
            </a:r>
            <a:r>
              <a:rPr lang="en-US"/>
              <a:t> </a:t>
            </a:r>
            <a:r>
              <a:rPr lang="en-US" sz="2000" b="1"/>
              <a:t>Matches</a:t>
            </a:r>
          </a:p>
          <a:p>
            <a:r>
              <a:rPr lang="en-US"/>
              <a:t>Left </a:t>
            </a:r>
            <a:r>
              <a:rPr lang="en-US" err="1"/>
              <a:t>Keypoints</a:t>
            </a:r>
            <a:r>
              <a:rPr lang="en-US"/>
              <a:t>: </a:t>
            </a:r>
            <a:r>
              <a:rPr lang="en-US" b="1"/>
              <a:t>2732 </a:t>
            </a:r>
            <a:r>
              <a:rPr lang="en-US" b="1" err="1"/>
              <a:t>ms</a:t>
            </a:r>
            <a:endParaRPr lang="en-US" b="1"/>
          </a:p>
          <a:p>
            <a:r>
              <a:rPr lang="en-US"/>
              <a:t>Right </a:t>
            </a:r>
            <a:r>
              <a:rPr lang="en-US" err="1"/>
              <a:t>Keypoints</a:t>
            </a:r>
            <a:r>
              <a:rPr lang="en-US"/>
              <a:t>: </a:t>
            </a:r>
            <a:r>
              <a:rPr lang="en-US" b="1"/>
              <a:t>2157 </a:t>
            </a:r>
            <a:r>
              <a:rPr lang="en-US" b="1" err="1"/>
              <a:t>ms</a:t>
            </a:r>
            <a:endParaRPr lang="en-US" b="1"/>
          </a:p>
          <a:p>
            <a:r>
              <a:rPr lang="en-US"/>
              <a:t>Matching Time: </a:t>
            </a:r>
            <a:r>
              <a:rPr lang="en-US" b="1"/>
              <a:t>13387 </a:t>
            </a:r>
            <a:r>
              <a:rPr lang="en-US" b="1" err="1"/>
              <a:t>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275B5-936D-46A0-84AC-D14F6917CB02}"/>
              </a:ext>
            </a:extLst>
          </p:cNvPr>
          <p:cNvSpPr txBox="1"/>
          <p:nvPr/>
        </p:nvSpPr>
        <p:spPr>
          <a:xfrm>
            <a:off x="8531137" y="3938261"/>
            <a:ext cx="3129418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/>
              <a:t>19</a:t>
            </a:r>
            <a:r>
              <a:rPr lang="en-US"/>
              <a:t> </a:t>
            </a:r>
            <a:r>
              <a:rPr lang="en-US" sz="2000" b="1"/>
              <a:t>Matches</a:t>
            </a:r>
          </a:p>
          <a:p>
            <a:r>
              <a:rPr lang="en-US"/>
              <a:t>Left </a:t>
            </a:r>
            <a:r>
              <a:rPr lang="en-US" err="1"/>
              <a:t>Keypoints</a:t>
            </a:r>
            <a:r>
              <a:rPr lang="en-US"/>
              <a:t>: </a:t>
            </a:r>
            <a:r>
              <a:rPr lang="en-US" b="1"/>
              <a:t>231 </a:t>
            </a:r>
            <a:r>
              <a:rPr lang="en-US" b="1" err="1"/>
              <a:t>ms</a:t>
            </a:r>
            <a:endParaRPr lang="en-US" b="1"/>
          </a:p>
          <a:p>
            <a:r>
              <a:rPr lang="en-US"/>
              <a:t>Right </a:t>
            </a:r>
            <a:r>
              <a:rPr lang="en-US" err="1"/>
              <a:t>Keypoints</a:t>
            </a:r>
            <a:r>
              <a:rPr lang="en-US"/>
              <a:t>: </a:t>
            </a:r>
            <a:r>
              <a:rPr lang="en-US" b="1"/>
              <a:t>229 </a:t>
            </a:r>
            <a:r>
              <a:rPr lang="en-US" b="1" err="1"/>
              <a:t>ms</a:t>
            </a:r>
          </a:p>
          <a:p>
            <a:r>
              <a:rPr lang="en-US"/>
              <a:t>Matching Time: </a:t>
            </a:r>
            <a:r>
              <a:rPr lang="en-US" b="1"/>
              <a:t>838 </a:t>
            </a:r>
            <a:r>
              <a:rPr lang="en-US" b="1" err="1"/>
              <a:t>ms</a:t>
            </a:r>
            <a:endParaRPr lang="en-US" b="1"/>
          </a:p>
        </p:txBody>
      </p:sp>
      <p:pic>
        <p:nvPicPr>
          <p:cNvPr id="2" name="Picture 2" descr="A picture containing beach, sand, colorful, sandy&#10;&#10;Description automatically generated">
            <a:extLst>
              <a:ext uri="{FF2B5EF4-FFF2-40B4-BE49-F238E27FC236}">
                <a16:creationId xmlns:a16="http://schemas.microsoft.com/office/drawing/2014/main" id="{2F18E6C8-7C76-41A0-801C-D55656535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96" y="613371"/>
            <a:ext cx="7221254" cy="2823340"/>
          </a:xfrm>
          <a:prstGeom prst="rect">
            <a:avLst/>
          </a:prstGeom>
        </p:spPr>
      </p:pic>
      <p:pic>
        <p:nvPicPr>
          <p:cNvPr id="3" name="Picture 9" descr="A picture containing sand, sandy&#10;&#10;Description automatically generated">
            <a:extLst>
              <a:ext uri="{FF2B5EF4-FFF2-40B4-BE49-F238E27FC236}">
                <a16:creationId xmlns:a16="http://schemas.microsoft.com/office/drawing/2014/main" id="{37FAB919-F654-404A-8315-FD02356EF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496" y="3943207"/>
            <a:ext cx="7221254" cy="282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68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B5CC0-C743-4EC6-9899-3ECC1E0B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Possible Improvements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EDD8B-C0BB-42CC-A7B3-844611053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More parallelization</a:t>
            </a:r>
          </a:p>
          <a:p>
            <a:pPr lvl="1"/>
            <a:r>
              <a:rPr lang="en-US"/>
              <a:t>CUDA/Graphics card utilization</a:t>
            </a:r>
          </a:p>
          <a:p>
            <a:r>
              <a:rPr lang="en-US"/>
              <a:t>Eliminating bad matches more accurately</a:t>
            </a:r>
          </a:p>
          <a:p>
            <a:pPr lvl="1"/>
            <a:r>
              <a:rPr lang="en-US"/>
              <a:t>Fundamental matrix via RANSAC</a:t>
            </a:r>
          </a:p>
          <a:p>
            <a:r>
              <a:rPr lang="en-US"/>
              <a:t>Exploring more ways to evaluate quality of matches</a:t>
            </a: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BC9E20C0-7C8B-4C6B-8787-2DA6CF99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472" y="2846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57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3" descr="Hexagonal background with blue neon lights">
            <a:extLst>
              <a:ext uri="{FF2B5EF4-FFF2-40B4-BE49-F238E27FC236}">
                <a16:creationId xmlns:a16="http://schemas.microsoft.com/office/drawing/2014/main" id="{DFEE888A-3F2B-4712-B5A3-9D9D65FC4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1" r="19570"/>
          <a:stretch/>
        </p:blipFill>
        <p:spPr>
          <a:xfrm>
            <a:off x="4735487" y="10"/>
            <a:ext cx="7456513" cy="685799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529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529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19" y="1235234"/>
            <a:ext cx="5548926" cy="3450844"/>
          </a:xfrm>
        </p:spPr>
        <p:txBody>
          <a:bodyPr>
            <a:normAutofit/>
          </a:bodyPr>
          <a:lstStyle/>
          <a:p>
            <a:r>
              <a:rPr lang="en-US" sz="4000"/>
              <a:t>Accomplishments/</a:t>
            </a:r>
            <a:br>
              <a:rPr lang="en-US" sz="4000"/>
            </a:br>
            <a:r>
              <a:rPr lang="en-US" sz="400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151091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4EE8-E349-499C-BFED-719CAF58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Starting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01D9F-6703-4C3C-AC3E-87FE0D613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710161"/>
            <a:ext cx="9486690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Used/modified an existing implementation of ASIFT</a:t>
            </a:r>
          </a:p>
          <a:p>
            <a:pPr lvl="1"/>
            <a:r>
              <a:rPr lang="en-US"/>
              <a:t>BRISK over SIFT – ABRISK</a:t>
            </a:r>
          </a:p>
          <a:p>
            <a:r>
              <a:rPr lang="en-US"/>
              <a:t>Matched </a:t>
            </a:r>
            <a:r>
              <a:rPr lang="en-US" err="1"/>
              <a:t>keypoints</a:t>
            </a:r>
            <a:r>
              <a:rPr lang="en-US"/>
              <a:t> using brute force KNN matching</a:t>
            </a:r>
          </a:p>
          <a:p>
            <a:r>
              <a:rPr lang="en-US"/>
              <a:t>Too many matches in some cases, especially visually</a:t>
            </a:r>
          </a:p>
          <a:p>
            <a:pPr lvl="1"/>
            <a:r>
              <a:rPr lang="en-US"/>
              <a:t>Limiting displayed matches (to 75)</a:t>
            </a:r>
          </a:p>
          <a:p>
            <a:pPr lvl="1"/>
            <a:r>
              <a:rPr lang="en-US"/>
              <a:t>Eliminating bad matches using Lowe's ratio test</a:t>
            </a:r>
          </a:p>
        </p:txBody>
      </p:sp>
      <p:pic>
        <p:nvPicPr>
          <p:cNvPr id="4" name="Picture 4" descr="A picture containing text, indoor, stationary, colorful&#10;&#10;Description automatically generated">
            <a:extLst>
              <a:ext uri="{FF2B5EF4-FFF2-40B4-BE49-F238E27FC236}">
                <a16:creationId xmlns:a16="http://schemas.microsoft.com/office/drawing/2014/main" id="{EB5F4DEB-9510-411F-A7A2-33D91AC9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312" y="4837065"/>
            <a:ext cx="5090695" cy="1897953"/>
          </a:xfrm>
          <a:prstGeom prst="rect">
            <a:avLst/>
          </a:prstGeom>
        </p:spPr>
      </p:pic>
      <p:pic>
        <p:nvPicPr>
          <p:cNvPr id="5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BFC86F8-25A6-4F4F-8A8B-0D83FEC7C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469" y="4833421"/>
            <a:ext cx="4994662" cy="1897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5AAFC7-BC10-44E7-AC20-D61A13F13F06}"/>
              </a:ext>
            </a:extLst>
          </p:cNvPr>
          <p:cNvSpPr txBox="1"/>
          <p:nvPr/>
        </p:nvSpPr>
        <p:spPr>
          <a:xfrm>
            <a:off x="1135884" y="4505209"/>
            <a:ext cx="52128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Limiting matches shown, but with bad matches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51044-4A24-4CAA-81A1-FEE6904022EF}"/>
              </a:ext>
            </a:extLst>
          </p:cNvPr>
          <p:cNvSpPr txBox="1"/>
          <p:nvPr/>
        </p:nvSpPr>
        <p:spPr>
          <a:xfrm>
            <a:off x="6855474" y="4505208"/>
            <a:ext cx="49741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Better matches, but with every match shown</a:t>
            </a:r>
          </a:p>
        </p:txBody>
      </p:sp>
    </p:spTree>
    <p:extLst>
      <p:ext uri="{BB962C8B-B14F-4D97-AF65-F5344CB8AC3E}">
        <p14:creationId xmlns:p14="http://schemas.microsoft.com/office/powerpoint/2010/main" val="256964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4EE8-E349-499C-BFED-719CAF58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Attempted 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01D9F-6703-4C3C-AC3E-87FE0D613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SIFT over BRISK for </a:t>
            </a:r>
            <a:r>
              <a:rPr lang="en-US" err="1"/>
              <a:t>keypoint</a:t>
            </a:r>
            <a:r>
              <a:rPr lang="en-US"/>
              <a:t> detection</a:t>
            </a:r>
          </a:p>
          <a:p>
            <a:pPr lvl="1"/>
            <a:r>
              <a:rPr lang="en-US"/>
              <a:t>Turned out to be moderately slower compared to BRISK</a:t>
            </a:r>
          </a:p>
          <a:p>
            <a:r>
              <a:rPr lang="en-US"/>
              <a:t>LSH (locality-sensitive hashing) for matching</a:t>
            </a:r>
          </a:p>
          <a:p>
            <a:pPr lvl="1"/>
            <a:r>
              <a:rPr lang="en-US"/>
              <a:t>Similar slowness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Changes in match quality were difficult to measure between different matchers/</a:t>
            </a:r>
            <a:r>
              <a:rPr lang="en-US" err="1"/>
              <a:t>keypoint</a:t>
            </a:r>
            <a:r>
              <a:rPr lang="en-US"/>
              <a:t> descriptors.</a:t>
            </a:r>
          </a:p>
        </p:txBody>
      </p:sp>
    </p:spTree>
    <p:extLst>
      <p:ext uri="{BB962C8B-B14F-4D97-AF65-F5344CB8AC3E}">
        <p14:creationId xmlns:p14="http://schemas.microsoft.com/office/powerpoint/2010/main" val="2303548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4EE8-E349-499C-BFED-719CAF58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Final/Current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01D9F-6703-4C3C-AC3E-87FE0D613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KD-Tree matching via FLANN (Fast Library for Approximate Nearest Neighbors)</a:t>
            </a:r>
          </a:p>
          <a:p>
            <a:r>
              <a:rPr lang="en-US"/>
              <a:t>Some parallelization of ABRISK</a:t>
            </a:r>
          </a:p>
          <a:p>
            <a:pPr lvl="1"/>
            <a:r>
              <a:rPr lang="en-US"/>
              <a:t>Approximate 1.5-2x speedup for finding </a:t>
            </a:r>
            <a:r>
              <a:rPr lang="en-US" err="1"/>
              <a:t>keypoints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84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3" descr="Hexagonal background with blue neon lights">
            <a:extLst>
              <a:ext uri="{FF2B5EF4-FFF2-40B4-BE49-F238E27FC236}">
                <a16:creationId xmlns:a16="http://schemas.microsoft.com/office/drawing/2014/main" id="{DFEE888A-3F2B-4712-B5A3-9D9D65FC4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1" r="19570"/>
          <a:stretch/>
        </p:blipFill>
        <p:spPr>
          <a:xfrm>
            <a:off x="4735487" y="10"/>
            <a:ext cx="7456513" cy="685799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529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529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19" y="1235234"/>
            <a:ext cx="5548926" cy="3450844"/>
          </a:xfrm>
        </p:spPr>
        <p:txBody>
          <a:bodyPr>
            <a:normAutofit/>
          </a:bodyPr>
          <a:lstStyle/>
          <a:p>
            <a:r>
              <a:rPr lang="en-US" sz="400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19944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Table&#10;&#10;Description automatically generated">
            <a:extLst>
              <a:ext uri="{FF2B5EF4-FFF2-40B4-BE49-F238E27FC236}">
                <a16:creationId xmlns:a16="http://schemas.microsoft.com/office/drawing/2014/main" id="{B26A785F-F597-46AA-808F-14AE9B33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549" y="817759"/>
            <a:ext cx="10297331" cy="1971483"/>
          </a:xfrm>
          <a:prstGeom prst="rect">
            <a:avLst/>
          </a:prstGeom>
        </p:spPr>
      </p:pic>
      <p:pic>
        <p:nvPicPr>
          <p:cNvPr id="12" name="Picture 12" descr="Table&#10;&#10;Description automatically generated">
            <a:extLst>
              <a:ext uri="{FF2B5EF4-FFF2-40B4-BE49-F238E27FC236}">
                <a16:creationId xmlns:a16="http://schemas.microsoft.com/office/drawing/2014/main" id="{BA69BF1B-EDF3-4BAD-9B02-D3F4640E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966" y="4064867"/>
            <a:ext cx="10298934" cy="197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12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indoor, wall, stationary&#10;&#10;Description automatically generated">
            <a:extLst>
              <a:ext uri="{FF2B5EF4-FFF2-40B4-BE49-F238E27FC236}">
                <a16:creationId xmlns:a16="http://schemas.microsoft.com/office/drawing/2014/main" id="{307CA39C-9315-46D2-8E83-D11D31D04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97" y="607774"/>
            <a:ext cx="7221253" cy="2709274"/>
          </a:xfrm>
          <a:prstGeom prst="rect">
            <a:avLst/>
          </a:prstGeo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2549DB5-D702-497E-8533-9F8BB55C3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496" y="3937609"/>
            <a:ext cx="7221253" cy="2709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4CD5B8-7C05-4306-BAD9-9B08EFD97D69}"/>
              </a:ext>
            </a:extLst>
          </p:cNvPr>
          <p:cNvSpPr txBox="1"/>
          <p:nvPr/>
        </p:nvSpPr>
        <p:spPr>
          <a:xfrm>
            <a:off x="1321496" y="235907"/>
            <a:ext cx="5906020" cy="380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ABRISK + FLANN-Based Matcher + Parallelization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83C34-03C2-4BE7-88D2-CEB4D830FCEC}"/>
              </a:ext>
            </a:extLst>
          </p:cNvPr>
          <p:cNvSpPr txBox="1"/>
          <p:nvPr/>
        </p:nvSpPr>
        <p:spPr>
          <a:xfrm>
            <a:off x="1321496" y="3565741"/>
            <a:ext cx="5906020" cy="380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BRISK + FLANN-Based Matcher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49E8FA-AE8A-4209-AF55-8A0EBD54F3BC}"/>
              </a:ext>
            </a:extLst>
          </p:cNvPr>
          <p:cNvSpPr txBox="1"/>
          <p:nvPr/>
        </p:nvSpPr>
        <p:spPr>
          <a:xfrm>
            <a:off x="8531138" y="608426"/>
            <a:ext cx="3129418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/>
              <a:t>869</a:t>
            </a:r>
            <a:r>
              <a:rPr lang="en-US"/>
              <a:t> </a:t>
            </a:r>
            <a:r>
              <a:rPr lang="en-US" sz="2000" b="1"/>
              <a:t>Matches</a:t>
            </a:r>
          </a:p>
          <a:p>
            <a:r>
              <a:rPr lang="en-US"/>
              <a:t>Left </a:t>
            </a:r>
            <a:r>
              <a:rPr lang="en-US" err="1"/>
              <a:t>Keypoints</a:t>
            </a:r>
            <a:r>
              <a:rPr lang="en-US"/>
              <a:t>: </a:t>
            </a:r>
            <a:r>
              <a:rPr lang="en-US" b="1"/>
              <a:t>1381 </a:t>
            </a:r>
            <a:r>
              <a:rPr lang="en-US" b="1" err="1"/>
              <a:t>ms</a:t>
            </a:r>
            <a:endParaRPr lang="en-US" b="1"/>
          </a:p>
          <a:p>
            <a:r>
              <a:rPr lang="en-US"/>
              <a:t>Right </a:t>
            </a:r>
            <a:r>
              <a:rPr lang="en-US" err="1"/>
              <a:t>Keypoints</a:t>
            </a:r>
            <a:r>
              <a:rPr lang="en-US"/>
              <a:t>: </a:t>
            </a:r>
            <a:r>
              <a:rPr lang="en-US" b="1"/>
              <a:t>1329 </a:t>
            </a:r>
            <a:r>
              <a:rPr lang="en-US" b="1" err="1"/>
              <a:t>ms</a:t>
            </a:r>
            <a:endParaRPr lang="en-US" b="1"/>
          </a:p>
          <a:p>
            <a:r>
              <a:rPr lang="en-US"/>
              <a:t>Matching Time: </a:t>
            </a:r>
            <a:r>
              <a:rPr lang="en-US" b="1"/>
              <a:t>5808 </a:t>
            </a:r>
            <a:r>
              <a:rPr lang="en-US" b="1" err="1"/>
              <a:t>ms</a:t>
            </a:r>
            <a:endParaRPr 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275B5-936D-46A0-84AC-D14F6917CB02}"/>
              </a:ext>
            </a:extLst>
          </p:cNvPr>
          <p:cNvSpPr txBox="1"/>
          <p:nvPr/>
        </p:nvSpPr>
        <p:spPr>
          <a:xfrm>
            <a:off x="8531137" y="3938261"/>
            <a:ext cx="3129418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/>
              <a:t>1</a:t>
            </a:r>
            <a:r>
              <a:rPr lang="en-US"/>
              <a:t> </a:t>
            </a:r>
            <a:r>
              <a:rPr lang="en-US" sz="2000" b="1"/>
              <a:t>Match</a:t>
            </a:r>
          </a:p>
          <a:p>
            <a:r>
              <a:rPr lang="en-US"/>
              <a:t>Left </a:t>
            </a:r>
            <a:r>
              <a:rPr lang="en-US" err="1"/>
              <a:t>Keypoints</a:t>
            </a:r>
            <a:r>
              <a:rPr lang="en-US"/>
              <a:t>: </a:t>
            </a:r>
            <a:r>
              <a:rPr lang="en-US" b="1"/>
              <a:t>125 </a:t>
            </a:r>
            <a:r>
              <a:rPr lang="en-US" b="1" err="1"/>
              <a:t>ms</a:t>
            </a:r>
            <a:endParaRPr lang="en-US" b="1"/>
          </a:p>
          <a:p>
            <a:r>
              <a:rPr lang="en-US"/>
              <a:t>Right </a:t>
            </a:r>
            <a:r>
              <a:rPr lang="en-US" err="1"/>
              <a:t>Keypoints</a:t>
            </a:r>
            <a:r>
              <a:rPr lang="en-US"/>
              <a:t>: </a:t>
            </a:r>
            <a:r>
              <a:rPr lang="en-US" b="1"/>
              <a:t>138 </a:t>
            </a:r>
            <a:r>
              <a:rPr lang="en-US" b="1" err="1"/>
              <a:t>ms</a:t>
            </a:r>
            <a:endParaRPr lang="en-US" b="1"/>
          </a:p>
          <a:p>
            <a:r>
              <a:rPr lang="en-US"/>
              <a:t>Matching Time: </a:t>
            </a:r>
            <a:r>
              <a:rPr lang="en-US" b="1"/>
              <a:t>417 </a:t>
            </a:r>
            <a:r>
              <a:rPr lang="en-US" b="1" err="1"/>
              <a:t>ms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55411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4CD5B8-7C05-4306-BAD9-9B08EFD97D69}"/>
              </a:ext>
            </a:extLst>
          </p:cNvPr>
          <p:cNvSpPr txBox="1"/>
          <p:nvPr/>
        </p:nvSpPr>
        <p:spPr>
          <a:xfrm>
            <a:off x="1321496" y="235907"/>
            <a:ext cx="5906020" cy="380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ABRISK + FLANN-Based Matcher + Parallelization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83C34-03C2-4BE7-88D2-CEB4D830FCEC}"/>
              </a:ext>
            </a:extLst>
          </p:cNvPr>
          <p:cNvSpPr txBox="1"/>
          <p:nvPr/>
        </p:nvSpPr>
        <p:spPr>
          <a:xfrm>
            <a:off x="1321496" y="3565741"/>
            <a:ext cx="5906020" cy="380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BRISK + FLANN-Based Matcher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49E8FA-AE8A-4209-AF55-8A0EBD54F3BC}"/>
              </a:ext>
            </a:extLst>
          </p:cNvPr>
          <p:cNvSpPr txBox="1"/>
          <p:nvPr/>
        </p:nvSpPr>
        <p:spPr>
          <a:xfrm>
            <a:off x="8531138" y="608426"/>
            <a:ext cx="3129418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/>
              <a:t>856</a:t>
            </a:r>
            <a:r>
              <a:rPr lang="en-US"/>
              <a:t> </a:t>
            </a:r>
            <a:r>
              <a:rPr lang="en-US" sz="2000" b="1"/>
              <a:t>Matches</a:t>
            </a:r>
          </a:p>
          <a:p>
            <a:r>
              <a:rPr lang="en-US"/>
              <a:t>Left </a:t>
            </a:r>
            <a:r>
              <a:rPr lang="en-US" err="1"/>
              <a:t>Keypoints</a:t>
            </a:r>
            <a:r>
              <a:rPr lang="en-US"/>
              <a:t>: </a:t>
            </a:r>
            <a:r>
              <a:rPr lang="en-US" b="1"/>
              <a:t>1011 </a:t>
            </a:r>
            <a:r>
              <a:rPr lang="en-US" b="1" err="1"/>
              <a:t>ms</a:t>
            </a:r>
            <a:endParaRPr lang="en-US" b="1"/>
          </a:p>
          <a:p>
            <a:r>
              <a:rPr lang="en-US"/>
              <a:t>Right </a:t>
            </a:r>
            <a:r>
              <a:rPr lang="en-US" err="1"/>
              <a:t>Keypoints</a:t>
            </a:r>
            <a:r>
              <a:rPr lang="en-US"/>
              <a:t>: </a:t>
            </a:r>
            <a:r>
              <a:rPr lang="en-US" b="1"/>
              <a:t>1020 </a:t>
            </a:r>
            <a:r>
              <a:rPr lang="en-US" b="1" err="1"/>
              <a:t>ms</a:t>
            </a:r>
            <a:endParaRPr lang="en-US" b="1"/>
          </a:p>
          <a:p>
            <a:r>
              <a:rPr lang="en-US"/>
              <a:t>Matching Time: </a:t>
            </a:r>
            <a:r>
              <a:rPr lang="en-US" b="1"/>
              <a:t>3492 </a:t>
            </a:r>
            <a:r>
              <a:rPr lang="en-US" b="1" err="1"/>
              <a:t>ms</a:t>
            </a:r>
            <a:endParaRPr 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275B5-936D-46A0-84AC-D14F6917CB02}"/>
              </a:ext>
            </a:extLst>
          </p:cNvPr>
          <p:cNvSpPr txBox="1"/>
          <p:nvPr/>
        </p:nvSpPr>
        <p:spPr>
          <a:xfrm>
            <a:off x="8531137" y="3938261"/>
            <a:ext cx="3129418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/>
              <a:t>164</a:t>
            </a:r>
            <a:r>
              <a:rPr lang="en-US"/>
              <a:t> </a:t>
            </a:r>
            <a:r>
              <a:rPr lang="en-US" sz="2000" b="1"/>
              <a:t>Matches</a:t>
            </a:r>
          </a:p>
          <a:p>
            <a:r>
              <a:rPr lang="en-US"/>
              <a:t>Left </a:t>
            </a:r>
            <a:r>
              <a:rPr lang="en-US" err="1"/>
              <a:t>Keypoints</a:t>
            </a:r>
            <a:r>
              <a:rPr lang="en-US"/>
              <a:t>: </a:t>
            </a:r>
            <a:r>
              <a:rPr lang="en-US" b="1"/>
              <a:t>99 </a:t>
            </a:r>
            <a:r>
              <a:rPr lang="en-US" b="1" err="1"/>
              <a:t>ms</a:t>
            </a:r>
            <a:endParaRPr lang="en-US" b="1"/>
          </a:p>
          <a:p>
            <a:r>
              <a:rPr lang="en-US"/>
              <a:t>Right </a:t>
            </a:r>
            <a:r>
              <a:rPr lang="en-US" err="1"/>
              <a:t>Keypoints</a:t>
            </a:r>
            <a:r>
              <a:rPr lang="en-US"/>
              <a:t>: </a:t>
            </a:r>
            <a:r>
              <a:rPr lang="en-US" b="1"/>
              <a:t>102 </a:t>
            </a:r>
            <a:r>
              <a:rPr lang="en-US" b="1" err="1"/>
              <a:t>ms</a:t>
            </a:r>
            <a:endParaRPr lang="en-US" b="1"/>
          </a:p>
          <a:p>
            <a:r>
              <a:rPr lang="en-US"/>
              <a:t>Matching Time: </a:t>
            </a:r>
            <a:r>
              <a:rPr lang="en-US" b="1"/>
              <a:t>279 </a:t>
            </a:r>
            <a:r>
              <a:rPr lang="en-US" b="1" err="1"/>
              <a:t>ms</a:t>
            </a:r>
            <a:endParaRPr lang="en-US" b="1"/>
          </a:p>
        </p:txBody>
      </p:sp>
      <p:pic>
        <p:nvPicPr>
          <p:cNvPr id="2" name="Picture 2" descr="A picture containing railroad, highway&#10;&#10;Description automatically generated">
            <a:extLst>
              <a:ext uri="{FF2B5EF4-FFF2-40B4-BE49-F238E27FC236}">
                <a16:creationId xmlns:a16="http://schemas.microsoft.com/office/drawing/2014/main" id="{7E71DFAB-D5E4-4BA3-8EED-A5A0B042E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96" y="607773"/>
            <a:ext cx="7221254" cy="2709275"/>
          </a:xfrm>
          <a:prstGeom prst="rect">
            <a:avLst/>
          </a:prstGeom>
        </p:spPr>
      </p:pic>
      <p:pic>
        <p:nvPicPr>
          <p:cNvPr id="3" name="Picture 9" descr="A picture containing sky, outdoor, railroad, highway&#10;&#10;Description automatically generated">
            <a:extLst>
              <a:ext uri="{FF2B5EF4-FFF2-40B4-BE49-F238E27FC236}">
                <a16:creationId xmlns:a16="http://schemas.microsoft.com/office/drawing/2014/main" id="{E886FEF6-821F-4A85-B6D7-93668D4C2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496" y="3937609"/>
            <a:ext cx="7221254" cy="270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8762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InterweaveVTI</vt:lpstr>
      <vt:lpstr>ABRISK and Feature Matching</vt:lpstr>
      <vt:lpstr>Accomplishments/ Timeline</vt:lpstr>
      <vt:lpstr>Starting Out</vt:lpstr>
      <vt:lpstr>Attempted Modifications</vt:lpstr>
      <vt:lpstr>Final/Current Changes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Possible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2021-12-05T03:23:05Z</dcterms:created>
  <dcterms:modified xsi:type="dcterms:W3CDTF">2021-12-11T03:49:53Z</dcterms:modified>
</cp:coreProperties>
</file>